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7" r:id="rId2"/>
    <p:sldId id="275" r:id="rId3"/>
  </p:sldIdLst>
  <p:sldSz cx="9906000" cy="6858000" type="A4"/>
  <p:notesSz cx="6797675" cy="987266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wuli Apanka Kwadzo Asigbee" initials="MAKA" lastIdx="1" clrIdx="0">
    <p:extLst>
      <p:ext uri="{19B8F6BF-5375-455C-9EA6-DF929625EA0E}">
        <p15:presenceInfo xmlns:p15="http://schemas.microsoft.com/office/powerpoint/2012/main" userId="Mawuli Apanka Kwadzo Asigbe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12" autoAdjust="0"/>
    <p:restoredTop sz="93825" autoAdjust="0"/>
  </p:normalViewPr>
  <p:slideViewPr>
    <p:cSldViewPr>
      <p:cViewPr varScale="1">
        <p:scale>
          <a:sx n="68" d="100"/>
          <a:sy n="68" d="100"/>
        </p:scale>
        <p:origin x="876" y="7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3633"/>
          </a:xfrm>
          <a:prstGeom prst="rect">
            <a:avLst/>
          </a:prstGeom>
        </p:spPr>
        <p:txBody>
          <a:bodyPr vert="horz" lIns="93491" tIns="46745" rIns="93491" bIns="46745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3633"/>
          </a:xfrm>
          <a:prstGeom prst="rect">
            <a:avLst/>
          </a:prstGeom>
        </p:spPr>
        <p:txBody>
          <a:bodyPr vert="horz" lIns="93491" tIns="46745" rIns="93491" bIns="46745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71F7C21-2347-42EA-B437-48F139AF534A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739775"/>
            <a:ext cx="534670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1" tIns="46745" rIns="93491" bIns="4674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3491" tIns="46745" rIns="93491" bIns="46745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3491" tIns="46745" rIns="93491" bIns="46745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377317"/>
            <a:ext cx="2945659" cy="493633"/>
          </a:xfrm>
          <a:prstGeom prst="rect">
            <a:avLst/>
          </a:prstGeom>
        </p:spPr>
        <p:txBody>
          <a:bodyPr vert="horz" wrap="square" lIns="93491" tIns="46745" rIns="93491" bIns="4674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6479C52-49CB-4CB9-8185-076BCBB518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59505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479C52-49CB-4CB9-8185-076BCBB5186D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178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479C52-49CB-4CB9-8185-076BCBB5186D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0444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F8CF9-02DE-40DB-90D1-F9AD185C343A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B6E9D-BE89-438F-A42C-581BF81104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0480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863DE-C58F-4344-9613-03C83E858CF4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8B21F-CDDE-4BFB-922B-D4728CDEB2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0054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86387" y="396875"/>
            <a:ext cx="1671638" cy="8451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476" y="396875"/>
            <a:ext cx="4849813" cy="8451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EB6A6-3A2A-4737-BB18-27F30A1BE6FE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7BC8F-9A3A-48D6-B068-44E1207292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4023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BC7ED-413E-462D-850C-4C47AC03316F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4D935-D486-4227-85CD-97C5699182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609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BB7DD-2F0C-477B-AC6C-01CE511253CE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BDF0A-10DB-4B32-899E-DF14A90861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4906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6" y="2311401"/>
            <a:ext cx="3260725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7301" y="2311401"/>
            <a:ext cx="3260725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D4F02-EC2C-4221-AA3A-39DF8583FF17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6D61C-629E-44CF-8AB8-FE88DFAC36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4906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E5D33-797E-4081-B2C3-9BACF612E9B5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A29CF-9606-4997-ACE4-230591C96D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804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5BD38-A96B-46BB-8717-EE82F826EE0B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46938-0EAE-480A-AB96-639C39D2EC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0181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E6554-662F-43F4-916B-1FE1ED2A3E44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0F60A-B9EF-4001-91AB-99B4B8AD9F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5308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1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78A4E-D92F-4155-BF8D-2EFA173163C9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6E6FD-4E35-4AD2-B3C7-1150666673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2245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713F1-44DB-498E-8225-3E9F58ADDA67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4E4F3-145D-4E14-B404-A98C223C47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820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A623D0-DA1F-4543-B961-94BF86648105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4E663F-82F8-4B06-B38B-0177897CE8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8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5777124" y="1489234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6710574" y="1489234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7605924" y="1489234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8479525" y="1489235"/>
            <a:ext cx="742950" cy="78263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84" name="Text Box 4"/>
          <p:cNvSpPr txBox="1">
            <a:spLocks noChangeArrowheads="1"/>
          </p:cNvSpPr>
          <p:nvPr/>
        </p:nvSpPr>
        <p:spPr bwMode="auto">
          <a:xfrm>
            <a:off x="2131312" y="2599"/>
            <a:ext cx="5824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latin typeface="Calibri" pitchFamily="34" charset="0"/>
              </a:rPr>
              <a:t>Mother demonstration protocol – for Maize </a:t>
            </a:r>
          </a:p>
        </p:txBody>
      </p:sp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5043488" y="1767046"/>
            <a:ext cx="7477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 dirty="0">
                <a:latin typeface="Calibri" pitchFamily="34" charset="0"/>
              </a:rPr>
              <a:t>-fertilizer</a:t>
            </a: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5777124" y="2300067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auto">
          <a:xfrm>
            <a:off x="6710574" y="2286000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64" name="Rectangle 6"/>
          <p:cNvSpPr>
            <a:spLocks noChangeArrowheads="1"/>
          </p:cNvSpPr>
          <p:nvPr/>
        </p:nvSpPr>
        <p:spPr bwMode="auto">
          <a:xfrm>
            <a:off x="7605924" y="2286000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65" name="Rectangle 7"/>
          <p:cNvSpPr>
            <a:spLocks noChangeArrowheads="1"/>
          </p:cNvSpPr>
          <p:nvPr/>
        </p:nvSpPr>
        <p:spPr bwMode="auto">
          <a:xfrm>
            <a:off x="8479525" y="2286001"/>
            <a:ext cx="742950" cy="78263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70" name="Text Box 22"/>
          <p:cNvSpPr txBox="1">
            <a:spLocks noChangeArrowheads="1"/>
          </p:cNvSpPr>
          <p:nvPr/>
        </p:nvSpPr>
        <p:spPr bwMode="auto">
          <a:xfrm>
            <a:off x="5003368" y="2509678"/>
            <a:ext cx="777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 dirty="0">
                <a:latin typeface="Calibri" pitchFamily="34" charset="0"/>
              </a:rPr>
              <a:t>+fertilizer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9436017" y="1525588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2"/>
          <p:cNvSpPr txBox="1">
            <a:spLocks noChangeArrowheads="1"/>
          </p:cNvSpPr>
          <p:nvPr/>
        </p:nvSpPr>
        <p:spPr bwMode="auto">
          <a:xfrm>
            <a:off x="9355734" y="1811179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9050934" y="3276441"/>
            <a:ext cx="2286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0800000">
            <a:off x="8517534" y="3276441"/>
            <a:ext cx="2286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28"/>
          <p:cNvSpPr txBox="1">
            <a:spLocks noChangeArrowheads="1"/>
          </p:cNvSpPr>
          <p:nvPr/>
        </p:nvSpPr>
        <p:spPr bwMode="auto">
          <a:xfrm>
            <a:off x="8669934" y="3182779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9448800" y="2058987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26"/>
          <p:cNvSpPr txBox="1">
            <a:spLocks noChangeArrowheads="1"/>
          </p:cNvSpPr>
          <p:nvPr/>
        </p:nvSpPr>
        <p:spPr bwMode="auto">
          <a:xfrm>
            <a:off x="5579470" y="990600"/>
            <a:ext cx="12545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1: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Farmer seed (V1)</a:t>
            </a:r>
          </a:p>
        </p:txBody>
      </p:sp>
      <p:sp>
        <p:nvSpPr>
          <p:cNvPr id="33" name="Text Box 28"/>
          <p:cNvSpPr txBox="1">
            <a:spLocks noChangeArrowheads="1"/>
          </p:cNvSpPr>
          <p:nvPr/>
        </p:nvSpPr>
        <p:spPr bwMode="auto">
          <a:xfrm>
            <a:off x="6889224" y="999220"/>
            <a:ext cx="5886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2: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V2</a:t>
            </a:r>
          </a:p>
        </p:txBody>
      </p:sp>
      <p:sp>
        <p:nvSpPr>
          <p:cNvPr id="34" name="Text Box 28"/>
          <p:cNvSpPr txBox="1">
            <a:spLocks noChangeArrowheads="1"/>
          </p:cNvSpPr>
          <p:nvPr/>
        </p:nvSpPr>
        <p:spPr bwMode="auto">
          <a:xfrm>
            <a:off x="7727424" y="1013797"/>
            <a:ext cx="6238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3: 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V3</a:t>
            </a:r>
          </a:p>
        </p:txBody>
      </p: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8565624" y="1024269"/>
            <a:ext cx="5886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4: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V4</a:t>
            </a: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9436017" y="2362200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22"/>
          <p:cNvSpPr txBox="1">
            <a:spLocks noChangeArrowheads="1"/>
          </p:cNvSpPr>
          <p:nvPr/>
        </p:nvSpPr>
        <p:spPr bwMode="auto">
          <a:xfrm>
            <a:off x="9355734" y="2647791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9448800" y="2895599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Box 9"/>
          <p:cNvSpPr txBox="1">
            <a:spLocks noChangeArrowheads="1"/>
          </p:cNvSpPr>
          <p:nvPr/>
        </p:nvSpPr>
        <p:spPr bwMode="auto">
          <a:xfrm>
            <a:off x="115037" y="400139"/>
            <a:ext cx="4904328" cy="398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altLang="en-US" sz="1100" dirty="0">
                <a:latin typeface="+mn-lt"/>
              </a:rPr>
              <a:t>Choose a site with uniform soil fertility, ideally on a flat piece of land for the demonstration. Mark out 4 plots of dimensions 5 m x 10 m, 1 m apart; Each Plot will be used for planting a different maize variety (V1, V2, V3, V4); V1 is the farmers’ own saved seed; V2, V3 and V4 are improved hybrid maize varieties. Half of each plot (i.e. 5 x 5 m) will be used to show farmers the effect of using fertilizer.</a:t>
            </a:r>
          </a:p>
          <a:p>
            <a:pPr marL="285750" lvl="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Prepare planting lines 75 cm apart; make holes within the rows, 50 cm apart.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Sow two seeds /planting hole (see diagram below). (Field Day 1).</a:t>
            </a:r>
            <a:endParaRPr lang="en-US" altLang="en-US" sz="11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7-10 days after emergence, on the +fertilizer sub-plots, make holes 5 cm to the side of and 5 cm below the 2 plants and place one soda bottle top (4 finger pinch) of NPK fertilizer in each hole (see diagram below)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At plant knee-high stage, on the +fertilizer sub-plots, make holes 5 cm to the side of and 5 cm below the 2 plants, and place one soda bottle top of Urea fertilizer (4 finger pinch) in the hole; cover with soil (see diagram below)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In case of attack by Fall Armyworm (see pictures below), use Crop Protection Method as recommended by your Extension Agent/CBA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Harvest when maize cobs are dry (about 14% moisture content) and drooping (</a:t>
            </a:r>
            <a:r>
              <a:rPr lang="en-US" sz="1100" b="1" dirty="0">
                <a:latin typeface="+mn-lt"/>
              </a:rPr>
              <a:t>Organize a field Day: Field Day 2)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Shell and dry to 10-12% moisture content before storage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Clean, disinfect warehouse and storage equipment with recommended disinfectants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Store on pallets, if sacks are used to bag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100" dirty="0">
                <a:latin typeface="+mn-lt"/>
              </a:rPr>
              <a:t>Periodically (monthly) inspect for incidence of storage pests</a:t>
            </a:r>
            <a:endParaRPr lang="en-GB" sz="1100" dirty="0">
              <a:latin typeface="+mn-lt"/>
            </a:endParaRP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4415395"/>
            <a:ext cx="3874669" cy="2442605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750" y="3778292"/>
            <a:ext cx="2265050" cy="1279077"/>
          </a:xfrm>
          <a:prstGeom prst="rect">
            <a:avLst/>
          </a:prstGeom>
        </p:spPr>
      </p:pic>
      <p:pic>
        <p:nvPicPr>
          <p:cNvPr id="30" name="image13.jpg" descr="E:\ \MAIZE DISEASES\FAW1.jpg">
            <a:extLst>
              <a:ext uri="{FF2B5EF4-FFF2-40B4-BE49-F238E27FC236}">
                <a16:creationId xmlns:a16="http://schemas.microsoft.com/office/drawing/2014/main" id="{13FC099A-3A81-47D9-9081-EA6BB71E0B12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103269" y="5563870"/>
            <a:ext cx="1588236" cy="1217930"/>
          </a:xfrm>
          <a:prstGeom prst="rect">
            <a:avLst/>
          </a:prstGeom>
          <a:ln/>
        </p:spPr>
      </p:pic>
      <p:pic>
        <p:nvPicPr>
          <p:cNvPr id="32" name="image48.png">
            <a:extLst>
              <a:ext uri="{FF2B5EF4-FFF2-40B4-BE49-F238E27FC236}">
                <a16:creationId xmlns:a16="http://schemas.microsoft.com/office/drawing/2014/main" id="{DDAE2DCA-88F3-497C-8D01-30F63B278C84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5715001" y="5530850"/>
            <a:ext cx="1828800" cy="1250950"/>
          </a:xfrm>
          <a:prstGeom prst="rect">
            <a:avLst/>
          </a:prstGeom>
          <a:ln/>
        </p:spPr>
      </p:pic>
      <p:pic>
        <p:nvPicPr>
          <p:cNvPr id="35" name="image46.jpg" descr="E:\ \MAIZE DISEASES\FAW2.jpg">
            <a:extLst>
              <a:ext uri="{FF2B5EF4-FFF2-40B4-BE49-F238E27FC236}">
                <a16:creationId xmlns:a16="http://schemas.microsoft.com/office/drawing/2014/main" id="{AE6E5DC2-F5AA-4FBA-8F5F-7A3BFB13B94A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7634606" y="5509895"/>
            <a:ext cx="2042794" cy="1279077"/>
          </a:xfrm>
          <a:prstGeom prst="rect">
            <a:avLst/>
          </a:prstGeom>
          <a:ln/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0291069-7C26-429E-8B2E-3EA57818D6BA}"/>
              </a:ext>
            </a:extLst>
          </p:cNvPr>
          <p:cNvSpPr/>
          <p:nvPr/>
        </p:nvSpPr>
        <p:spPr>
          <a:xfrm>
            <a:off x="5527531" y="5285601"/>
            <a:ext cx="12554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Fall armyworm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12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AEBF057-ECFC-48AE-83A6-9A277ABAA51F}"/>
              </a:ext>
            </a:extLst>
          </p:cNvPr>
          <p:cNvSpPr/>
          <p:nvPr/>
        </p:nvSpPr>
        <p:spPr>
          <a:xfrm>
            <a:off x="4587634" y="3914001"/>
            <a:ext cx="6179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Streak</a:t>
            </a:r>
            <a:endParaRPr lang="en-US" sz="1200" dirty="0"/>
          </a:p>
        </p:txBody>
      </p:sp>
      <p:pic>
        <p:nvPicPr>
          <p:cNvPr id="38" name="image36.jpg" descr="C:\Users\RESOURCE ROOM\Desktop\gear repaisr\maize streak.jpg">
            <a:extLst>
              <a:ext uri="{FF2B5EF4-FFF2-40B4-BE49-F238E27FC236}">
                <a16:creationId xmlns:a16="http://schemas.microsoft.com/office/drawing/2014/main" id="{FA73D628-BFD2-4254-B8CA-7498BDA46E01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4119728" y="4162979"/>
            <a:ext cx="1459333" cy="1145519"/>
          </a:xfrm>
          <a:prstGeom prst="rect">
            <a:avLst/>
          </a:prstGeom>
          <a:ln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65B50A-119E-409D-A7E2-50D966835703}"/>
              </a:ext>
            </a:extLst>
          </p:cNvPr>
          <p:cNvSpPr/>
          <p:nvPr/>
        </p:nvSpPr>
        <p:spPr>
          <a:xfrm>
            <a:off x="5691505" y="3962400"/>
            <a:ext cx="9076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Leaf blight</a:t>
            </a:r>
            <a:endParaRPr lang="en-US" sz="1200" dirty="0"/>
          </a:p>
        </p:txBody>
      </p:sp>
      <p:pic>
        <p:nvPicPr>
          <p:cNvPr id="44" name="image32.png">
            <a:extLst>
              <a:ext uri="{FF2B5EF4-FFF2-40B4-BE49-F238E27FC236}">
                <a16:creationId xmlns:a16="http://schemas.microsoft.com/office/drawing/2014/main" id="{02ACF929-EFF9-4023-B2BA-3C1FF79CEB24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5631621" y="4174435"/>
            <a:ext cx="1912179" cy="1159566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105969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6385970" y="1351445"/>
            <a:ext cx="2239465" cy="202160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84" name="Text Box 4"/>
          <p:cNvSpPr txBox="1">
            <a:spLocks noChangeArrowheads="1"/>
          </p:cNvSpPr>
          <p:nvPr/>
        </p:nvSpPr>
        <p:spPr bwMode="auto">
          <a:xfrm>
            <a:off x="2485719" y="84049"/>
            <a:ext cx="48286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latin typeface="Calibri" pitchFamily="34" charset="0"/>
              </a:rPr>
              <a:t>Maize Baby demonstration protocol </a:t>
            </a:r>
          </a:p>
        </p:txBody>
      </p:sp>
      <p:sp>
        <p:nvSpPr>
          <p:cNvPr id="3085" name="Text Box 9"/>
          <p:cNvSpPr txBox="1">
            <a:spLocks noChangeArrowheads="1"/>
          </p:cNvSpPr>
          <p:nvPr/>
        </p:nvSpPr>
        <p:spPr bwMode="auto">
          <a:xfrm>
            <a:off x="353934" y="609600"/>
            <a:ext cx="5361065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altLang="en-US" sz="1100" dirty="0">
                <a:latin typeface="+mn-lt"/>
              </a:rPr>
              <a:t>Choose a site with uniform soil fertility, ideally on a flat piece of land for the demonstration. Mark out a plot of 5 m x 5m </a:t>
            </a:r>
          </a:p>
          <a:p>
            <a:pPr marL="285750" lvl="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Prepare planting lines 75 cm apart; make holes within the rows, 50 cm apart.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Sow two seeds /planting hole (see diagram below). (Field Day 1).</a:t>
            </a:r>
            <a:endParaRPr lang="en-US" altLang="en-US" sz="11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7-10 days after emergence, make hole 5 cm to the side of and 5 cm below the 2 plants and place one soda bottle top (3 finger pinch) of NPK fertilizer in the hole (see diagram below)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At plant knee-high stage, make hole 5 cm to the side of and 5 cm below the 2 plants, and place one soda bottle top of Urea fertilizer (3 finger pinch) in the hole; cover with soil (see diagram below)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In case of attack by Fall Armyworm, use Crop Protection Method as recommended by your Extension Agent/Community-based Advisor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altLang="en-US" sz="1100" dirty="0">
                <a:latin typeface="+mn-lt"/>
              </a:rPr>
              <a:t>Use 50 g pack of seed of appropriate maize variety </a:t>
            </a:r>
            <a:r>
              <a:rPr lang="en-US" altLang="en-US" sz="1100" b="1" dirty="0">
                <a:latin typeface="+mn-lt"/>
              </a:rPr>
              <a:t>– selected for district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100" dirty="0"/>
              <a:t>Harvest when maize cobs are dry (about 14% moisture content) and drooping (</a:t>
            </a:r>
            <a:r>
              <a:rPr lang="en-US" sz="1100" b="1" dirty="0"/>
              <a:t>Organize a field Day: Field Day 2)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100" dirty="0"/>
              <a:t>Shell and dry to 10-12% moisture content before storage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100" dirty="0"/>
              <a:t>Clean, disinfect warehouse and storage equipment with recommended disinfectants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100" dirty="0"/>
              <a:t>Store on pallets, if sacks are used to bag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100" dirty="0"/>
              <a:t>Periodically (monthly) inspect for incidence of storage pests</a:t>
            </a:r>
            <a:endParaRPr lang="en-GB" sz="1100" dirty="0"/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9168862" y="1381327"/>
            <a:ext cx="0" cy="55461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8" name="TextBox 22"/>
          <p:cNvSpPr txBox="1">
            <a:spLocks noChangeArrowheads="1"/>
          </p:cNvSpPr>
          <p:nvPr/>
        </p:nvSpPr>
        <p:spPr bwMode="auto">
          <a:xfrm>
            <a:off x="8974734" y="1994237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7873912" y="3689789"/>
            <a:ext cx="766073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 flipV="1">
            <a:off x="6362702" y="3712938"/>
            <a:ext cx="1143000" cy="14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28"/>
          <p:cNvSpPr txBox="1">
            <a:spLocks noChangeArrowheads="1"/>
          </p:cNvSpPr>
          <p:nvPr/>
        </p:nvSpPr>
        <p:spPr bwMode="auto">
          <a:xfrm>
            <a:off x="7505702" y="3566679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9188116" y="2284553"/>
            <a:ext cx="0" cy="108849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4186794"/>
            <a:ext cx="3593364" cy="2442605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152" y="3886200"/>
            <a:ext cx="1842448" cy="1429540"/>
          </a:xfrm>
          <a:prstGeom prst="rect">
            <a:avLst/>
          </a:prstGeom>
        </p:spPr>
      </p:pic>
      <p:pic>
        <p:nvPicPr>
          <p:cNvPr id="13" name="image13.jpg" descr="E:\ \MAIZE DISEASES\FAW1.jpg">
            <a:extLst>
              <a:ext uri="{FF2B5EF4-FFF2-40B4-BE49-F238E27FC236}">
                <a16:creationId xmlns:a16="http://schemas.microsoft.com/office/drawing/2014/main" id="{526E843A-55AD-4D98-8636-ED6D6CACE073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038600" y="5411470"/>
            <a:ext cx="1729105" cy="1196040"/>
          </a:xfrm>
          <a:prstGeom prst="rect">
            <a:avLst/>
          </a:prstGeom>
          <a:ln/>
        </p:spPr>
      </p:pic>
      <p:pic>
        <p:nvPicPr>
          <p:cNvPr id="14" name="image48.png">
            <a:extLst>
              <a:ext uri="{FF2B5EF4-FFF2-40B4-BE49-F238E27FC236}">
                <a16:creationId xmlns:a16="http://schemas.microsoft.com/office/drawing/2014/main" id="{F4F4077B-0095-4918-B765-61CD10D7528C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5791200" y="5378450"/>
            <a:ext cx="1842448" cy="1250950"/>
          </a:xfrm>
          <a:prstGeom prst="rect">
            <a:avLst/>
          </a:prstGeom>
          <a:ln/>
        </p:spPr>
      </p:pic>
      <p:pic>
        <p:nvPicPr>
          <p:cNvPr id="15" name="image46.jpg" descr="E:\ \MAIZE DISEASES\FAW2.jpg">
            <a:extLst>
              <a:ext uri="{FF2B5EF4-FFF2-40B4-BE49-F238E27FC236}">
                <a16:creationId xmlns:a16="http://schemas.microsoft.com/office/drawing/2014/main" id="{6FCAD9BF-7FE9-4B41-B7E3-5F4036AACD8D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7620000" y="5408096"/>
            <a:ext cx="1693982" cy="1199414"/>
          </a:xfrm>
          <a:prstGeom prst="rect">
            <a:avLst/>
          </a:prstGeom>
          <a:ln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0AEECEF-8F58-42DF-99F6-4A3F24335509}"/>
              </a:ext>
            </a:extLst>
          </p:cNvPr>
          <p:cNvSpPr/>
          <p:nvPr/>
        </p:nvSpPr>
        <p:spPr>
          <a:xfrm>
            <a:off x="5602528" y="5133201"/>
            <a:ext cx="12554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Fall armyworm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12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FC253DF-F3B3-4E16-9DBD-05566A3A05FB}"/>
              </a:ext>
            </a:extLst>
          </p:cNvPr>
          <p:cNvSpPr/>
          <p:nvPr/>
        </p:nvSpPr>
        <p:spPr>
          <a:xfrm>
            <a:off x="4587634" y="3914001"/>
            <a:ext cx="6179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Streak</a:t>
            </a:r>
            <a:endParaRPr lang="en-US" sz="1200" dirty="0"/>
          </a:p>
        </p:txBody>
      </p:sp>
      <p:pic>
        <p:nvPicPr>
          <p:cNvPr id="18" name="image36.jpg" descr="C:\Users\RESOURCE ROOM\Desktop\gear repaisr\maize streak.jpg">
            <a:extLst>
              <a:ext uri="{FF2B5EF4-FFF2-40B4-BE49-F238E27FC236}">
                <a16:creationId xmlns:a16="http://schemas.microsoft.com/office/drawing/2014/main" id="{0008042B-49EF-4EE1-ABFB-886A8D242533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4119728" y="4162979"/>
            <a:ext cx="1459333" cy="1145519"/>
          </a:xfrm>
          <a:prstGeom prst="rect">
            <a:avLst/>
          </a:prstGeom>
          <a:ln/>
        </p:spPr>
      </p:pic>
      <p:pic>
        <p:nvPicPr>
          <p:cNvPr id="19" name="image32.png">
            <a:extLst>
              <a:ext uri="{FF2B5EF4-FFF2-40B4-BE49-F238E27FC236}">
                <a16:creationId xmlns:a16="http://schemas.microsoft.com/office/drawing/2014/main" id="{0CC3D181-C8BA-4175-8FDB-8581357A2ECD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5631621" y="4174435"/>
            <a:ext cx="1912179" cy="1159566"/>
          </a:xfrm>
          <a:prstGeom prst="rect">
            <a:avLst/>
          </a:prstGeom>
          <a:ln/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FABD8C20-F700-487B-B911-F7D450D47805}"/>
              </a:ext>
            </a:extLst>
          </p:cNvPr>
          <p:cNvSpPr/>
          <p:nvPr/>
        </p:nvSpPr>
        <p:spPr>
          <a:xfrm>
            <a:off x="5691505" y="3962400"/>
            <a:ext cx="9076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Leaf blight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75923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155798</TotalTime>
  <Words>630</Words>
  <Application>Microsoft Office PowerPoint</Application>
  <PresentationFormat>A4 Paper (210x297 mm)</PresentationFormat>
  <Paragraphs>48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Paschal B, Atengdem</cp:lastModifiedBy>
  <cp:revision>142</cp:revision>
  <cp:lastPrinted>2019-07-01T17:04:59Z</cp:lastPrinted>
  <dcterms:created xsi:type="dcterms:W3CDTF">2011-07-08T06:21:25Z</dcterms:created>
  <dcterms:modified xsi:type="dcterms:W3CDTF">2019-07-24T14:03:45Z</dcterms:modified>
</cp:coreProperties>
</file>